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Montserrat"/>
      <p:regular r:id="rId10"/>
      <p:bold r:id="rId11"/>
      <p:italic r:id="rId12"/>
      <p:boldItalic r:id="rId13"/>
    </p:embeddedFont>
    <p:embeddedFont>
      <p:font typeface="Lat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Montserrat-bold.fntdata"/><Relationship Id="rId10" Type="http://schemas.openxmlformats.org/officeDocument/2006/relationships/font" Target="fonts/Montserrat-regular.fntdata"/><Relationship Id="rId13" Type="http://schemas.openxmlformats.org/officeDocument/2006/relationships/font" Target="fonts/Montserrat-boldItalic.fntdata"/><Relationship Id="rId12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Lato-bold.fntdata"/><Relationship Id="rId14" Type="http://schemas.openxmlformats.org/officeDocument/2006/relationships/font" Target="fonts/Lato-regular.fntdata"/><Relationship Id="rId17" Type="http://schemas.openxmlformats.org/officeDocument/2006/relationships/font" Target="fonts/Lato-boldItalic.fntdata"/><Relationship Id="rId16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3cc86c807f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3cc86c807f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3cc86c807f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3cc86c807f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3cc86c807f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3cc86c807f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3463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lt2"/>
                </a:solidFill>
              </a:rPr>
              <a:t>ARQUITETURA CLIENTE - SERVIDOR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3400">
                <a:solidFill>
                  <a:schemeClr val="lt2"/>
                </a:solidFill>
              </a:rPr>
              <a:t>GRUPO 2</a:t>
            </a:r>
            <a:endParaRPr sz="34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2097275" y="282100"/>
            <a:ext cx="5925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3000">
                <a:solidFill>
                  <a:schemeClr val="lt2"/>
                </a:solidFill>
              </a:rPr>
              <a:t>O que é uma Arquitetura Cliente - Servidor?</a:t>
            </a:r>
            <a:endParaRPr sz="3000">
              <a:solidFill>
                <a:schemeClr val="lt2"/>
              </a:solidFill>
            </a:endParaRPr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1550" y="1715450"/>
            <a:ext cx="4229100" cy="20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2105100" y="986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3900">
                <a:solidFill>
                  <a:schemeClr val="lt2"/>
                </a:solidFill>
              </a:rPr>
              <a:t>Como funciona?</a:t>
            </a:r>
            <a:endParaRPr sz="3900">
              <a:solidFill>
                <a:schemeClr val="lt2"/>
              </a:solidFill>
            </a:endParaRPr>
          </a:p>
        </p:txBody>
      </p:sp>
      <p:pic>
        <p:nvPicPr>
          <p:cNvPr id="147" name="Google Shape;1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4425" y="1012775"/>
            <a:ext cx="2524125" cy="168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7888" y="3273325"/>
            <a:ext cx="2477199" cy="168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9525" y="1012775"/>
            <a:ext cx="2524122" cy="168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9525" y="3241425"/>
            <a:ext cx="2524124" cy="168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1616475" y="393750"/>
            <a:ext cx="7330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4500">
                <a:solidFill>
                  <a:schemeClr val="lt2"/>
                </a:solidFill>
              </a:rPr>
              <a:t>Vantagens - Desvantagens</a:t>
            </a:r>
            <a:endParaRPr sz="4500">
              <a:solidFill>
                <a:schemeClr val="lt2"/>
              </a:solidFill>
            </a:endParaRPr>
          </a:p>
        </p:txBody>
      </p:sp>
      <p:sp>
        <p:nvSpPr>
          <p:cNvPr id="156" name="Google Shape;156;p16"/>
          <p:cNvSpPr txBox="1"/>
          <p:nvPr>
            <p:ph idx="1" type="body"/>
          </p:nvPr>
        </p:nvSpPr>
        <p:spPr>
          <a:xfrm>
            <a:off x="773550" y="1571700"/>
            <a:ext cx="4114800" cy="31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24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50"/>
              <a:buFont typeface="Arial"/>
              <a:buChar char="●"/>
            </a:pPr>
            <a:r>
              <a:rPr b="1" lang="nl" sz="19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Facilidade de manutenção </a:t>
            </a:r>
            <a:endParaRPr b="1" sz="195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24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50"/>
              <a:buFont typeface="Arial"/>
              <a:buChar char="●"/>
            </a:pPr>
            <a:r>
              <a:rPr b="1" lang="nl" sz="19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Dados armazenados possuem controle de segurança maior.</a:t>
            </a:r>
            <a:endParaRPr b="1" sz="195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24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50"/>
              <a:buFont typeface="Arial"/>
              <a:buChar char="●"/>
            </a:pPr>
            <a:r>
              <a:rPr b="1" lang="nl" sz="19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Acessibilidade (Funciona com </a:t>
            </a:r>
            <a:r>
              <a:rPr b="1" lang="nl" sz="19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vários</a:t>
            </a:r>
            <a:r>
              <a:rPr b="1" lang="nl" sz="19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clientes de diferentes capacidades)</a:t>
            </a:r>
            <a:endParaRPr b="1" sz="195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1D1C1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6"/>
          <p:cNvSpPr txBox="1"/>
          <p:nvPr/>
        </p:nvSpPr>
        <p:spPr>
          <a:xfrm>
            <a:off x="5287025" y="1571700"/>
            <a:ext cx="35406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marR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</a:pPr>
            <a:r>
              <a:rPr b="1" lang="nl" sz="1900">
                <a:solidFill>
                  <a:schemeClr val="lt2"/>
                </a:solidFill>
              </a:rPr>
              <a:t>Clientes não conseguem comunicar com outros </a:t>
            </a:r>
            <a:endParaRPr b="1" sz="1900">
              <a:solidFill>
                <a:schemeClr val="lt2"/>
              </a:solidFill>
            </a:endParaRPr>
          </a:p>
          <a:p>
            <a:pPr indent="0" lvl="0" marL="457200" marR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900">
                <a:solidFill>
                  <a:schemeClr val="lt2"/>
                </a:solidFill>
              </a:rPr>
              <a:t>clientes.</a:t>
            </a:r>
            <a:endParaRPr b="1" sz="1900">
              <a:solidFill>
                <a:schemeClr val="lt2"/>
              </a:solidFill>
            </a:endParaRPr>
          </a:p>
          <a:p>
            <a:pPr indent="-349250" lvl="0" marL="457200" marR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</a:pPr>
            <a:r>
              <a:rPr b="1" lang="nl" sz="1900">
                <a:solidFill>
                  <a:schemeClr val="lt2"/>
                </a:solidFill>
              </a:rPr>
              <a:t>O servidor pode ficar sobrecarregado caso receba mais solicitações do que pode suportar.</a:t>
            </a:r>
            <a:endParaRPr b="1" sz="1900">
              <a:solidFill>
                <a:schemeClr val="lt2"/>
              </a:solidFill>
            </a:endParaRPr>
          </a:p>
          <a:p>
            <a:pPr indent="0" lvl="0" marL="0" marR="190500" rtl="0" algn="l">
              <a:lnSpc>
                <a:spcPct val="146668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t/>
            </a:r>
            <a:endParaRPr b="1" sz="18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